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</p:sldIdLst>
  <p:sldSz cy="5143500" cx="9144000"/>
  <p:notesSz cx="6858000" cy="9144000"/>
  <p:embeddedFontLst>
    <p:embeddedFont>
      <p:font typeface="Roboto"/>
      <p:regular r:id="rId84"/>
      <p:bold r:id="rId85"/>
      <p:italic r:id="rId86"/>
      <p:boldItalic r:id="rId8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Roboto-regular.fntdata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font" Target="fonts/Roboto-italic.fntdata"/><Relationship Id="rId41" Type="http://schemas.openxmlformats.org/officeDocument/2006/relationships/slide" Target="slides/slide36.xml"/><Relationship Id="rId85" Type="http://schemas.openxmlformats.org/officeDocument/2006/relationships/font" Target="fonts/Roboto-bold.fntdata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87" Type="http://schemas.openxmlformats.org/officeDocument/2006/relationships/font" Target="fonts/Roboto-bold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1550e9e9f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21550e9e9f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a441a337a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a441a337a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a441a337a9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a441a337a9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cdd5ab794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cdd5ab794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b3eee1cf9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b3eee1cf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21550e9e9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21550e9e9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1550e9e9f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1550e9e9f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21550e9e9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21550e9e9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21550e9e9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21550e9e9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21550e9e9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21550e9e9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64c3407bda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64c3407bda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1550e9e9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21550e9e9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21550e9e9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21550e9e9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21550e9e9f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21550e9e9f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21550e9e9f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21550e9e9f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1550e9e9f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21550e9e9f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cdd5ab794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cdd5ab794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7e5a479e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7e5a479e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7e5a479e2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7e5a479e2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e5a479e2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7e5a479e2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7e5a479e2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7e5a479e2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22388d55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22388d55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7e5a479e2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7e5a479e2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7e5a479e2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7e5a479e2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b3eee1cf9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b3eee1cf9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b467217ddc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b467217ddc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b467217ddc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b467217ddc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b467217dd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b467217dd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a441a337a9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a441a337a9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a441a337a9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a441a337a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b3eee1cf9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b3eee1cf9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a441a337a9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a441a337a9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21550e9e9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21550e9e9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a441a337a9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a441a337a9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a441a337a9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a441a337a9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a441a337a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a441a337a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a441a337a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a441a337a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cdd5ab794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cdd5ab794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21550e9e9f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21550e9e9f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a441a337a9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a441a337a9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a4b059321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a4b059321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21550e9e9f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21550e9e9f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22388d553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22388d553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21550e9e9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21550e9e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21550e9e9f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21550e9e9f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21550e9e9f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21550e9e9f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22388d5539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22388d5539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22388d5539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22388d5539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22388d553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22388d553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b467217ddc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b467217ddc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b467217ddc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b467217ddc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b467217ddc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b467217dd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b467217ddc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b467217ddc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b467217ddc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b467217ddc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1550e9e9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21550e9e9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b467217ddc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b467217ddc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b467217ddc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b467217ddc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3bc586df6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3bc586df6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a441a337a9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a441a337a9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a441a337a9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a441a337a9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a441a337a9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a441a337a9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a441a337a9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a441a337a9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a441a337a9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a441a337a9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b3eee1cf9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b3eee1cf9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a441a337a9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a441a337a9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21550e9e9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21550e9e9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a441a337a9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a441a337a9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a441a337a9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a441a337a9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a441a337a9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a441a337a9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a441a337a9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a441a337a9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a441a337a9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a441a337a9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a441a337a9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3a441a337a9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cdd5ab794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cdd5ab794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649ad8245f_2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649ad8245f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649ad8245f_2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649ad8245f_2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1550e9e9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21550e9e9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1550e9e9f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21550e9e9f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AUTOLAYOUT_8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515151"/>
              </a:gs>
              <a:gs pos="100000">
                <a:srgbClr val="10101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 txBox="1"/>
          <p:nvPr>
            <p:ph type="ctrTitle"/>
          </p:nvPr>
        </p:nvSpPr>
        <p:spPr>
          <a:xfrm>
            <a:off x="1487100" y="3411363"/>
            <a:ext cx="6169800" cy="740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3000"/>
              <a:buNone/>
              <a:defRPr b="1" sz="3000">
                <a:solidFill>
                  <a:srgbClr val="00487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3000"/>
              <a:buNone/>
              <a:defRPr b="1" sz="3000">
                <a:solidFill>
                  <a:srgbClr val="004877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3000"/>
              <a:buNone/>
              <a:defRPr b="1" sz="3000">
                <a:solidFill>
                  <a:srgbClr val="004877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3000"/>
              <a:buNone/>
              <a:defRPr b="1" sz="3000">
                <a:solidFill>
                  <a:srgbClr val="004877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3000"/>
              <a:buNone/>
              <a:defRPr b="1" sz="3000">
                <a:solidFill>
                  <a:srgbClr val="004877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3000"/>
              <a:buNone/>
              <a:defRPr b="1" sz="3000">
                <a:solidFill>
                  <a:srgbClr val="004877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3000"/>
              <a:buNone/>
              <a:defRPr b="1" sz="3000">
                <a:solidFill>
                  <a:srgbClr val="004877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3000"/>
              <a:buNone/>
              <a:defRPr b="1" sz="3000">
                <a:solidFill>
                  <a:srgbClr val="004877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3000"/>
              <a:buNone/>
              <a:defRPr b="1" sz="3000">
                <a:solidFill>
                  <a:srgbClr val="004877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1487100" y="4192475"/>
            <a:ext cx="6169800" cy="57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706"/>
              </a:buClr>
              <a:buSzPts val="1800"/>
              <a:buNone/>
              <a:defRPr sz="1800">
                <a:solidFill>
                  <a:srgbClr val="C5670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706"/>
              </a:buClr>
              <a:buSzPts val="1800"/>
              <a:buNone/>
              <a:defRPr sz="1800">
                <a:solidFill>
                  <a:srgbClr val="C5670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706"/>
              </a:buClr>
              <a:buSzPts val="1800"/>
              <a:buNone/>
              <a:defRPr sz="1800">
                <a:solidFill>
                  <a:srgbClr val="C5670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706"/>
              </a:buClr>
              <a:buSzPts val="1800"/>
              <a:buNone/>
              <a:defRPr sz="1800">
                <a:solidFill>
                  <a:srgbClr val="C5670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706"/>
              </a:buClr>
              <a:buSzPts val="1800"/>
              <a:buNone/>
              <a:defRPr sz="1800">
                <a:solidFill>
                  <a:srgbClr val="C5670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706"/>
              </a:buClr>
              <a:buSzPts val="1800"/>
              <a:buNone/>
              <a:defRPr sz="1800">
                <a:solidFill>
                  <a:srgbClr val="C5670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706"/>
              </a:buClr>
              <a:buSzPts val="1800"/>
              <a:buNone/>
              <a:defRPr sz="1800">
                <a:solidFill>
                  <a:srgbClr val="C5670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706"/>
              </a:buClr>
              <a:buSzPts val="1800"/>
              <a:buNone/>
              <a:defRPr sz="1800">
                <a:solidFill>
                  <a:srgbClr val="C5670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706"/>
              </a:buClr>
              <a:buSzPts val="1800"/>
              <a:buNone/>
              <a:defRPr sz="1800">
                <a:solidFill>
                  <a:srgbClr val="C56706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4.png"/><Relationship Id="rId4" Type="http://schemas.openxmlformats.org/officeDocument/2006/relationships/image" Target="../media/image31.png"/><Relationship Id="rId5" Type="http://schemas.openxmlformats.org/officeDocument/2006/relationships/image" Target="../media/image5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4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Relationship Id="rId4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6.png"/><Relationship Id="rId7" Type="http://schemas.openxmlformats.org/officeDocument/2006/relationships/image" Target="../media/image45.jpg"/><Relationship Id="rId8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g"/><Relationship Id="rId4" Type="http://schemas.openxmlformats.org/officeDocument/2006/relationships/image" Target="../media/image30.png"/><Relationship Id="rId5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0.jpg"/><Relationship Id="rId4" Type="http://schemas.openxmlformats.org/officeDocument/2006/relationships/hyperlink" Target="http://github.com/retiallc/nibble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Relationship Id="rId4" Type="http://schemas.openxmlformats.org/officeDocument/2006/relationships/image" Target="../media/image10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hyperlink" Target="http://www.hack.gay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3.png"/><Relationship Id="rId4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client.meshtastic.org/" TargetMode="External"/><Relationship Id="rId4" Type="http://schemas.openxmlformats.org/officeDocument/2006/relationships/image" Target="../media/image6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Relationship Id="rId4" Type="http://schemas.openxmlformats.org/officeDocument/2006/relationships/image" Target="../media/image6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iki.mesh-idf.fr/fr/home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7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png"/><Relationship Id="rId4" Type="http://schemas.openxmlformats.org/officeDocument/2006/relationships/image" Target="../media/image61.png"/><Relationship Id="rId5" Type="http://schemas.openxmlformats.org/officeDocument/2006/relationships/image" Target="../media/image5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5.png"/><Relationship Id="rId4" Type="http://schemas.openxmlformats.org/officeDocument/2006/relationships/image" Target="../media/image7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5.png"/><Relationship Id="rId4" Type="http://schemas.openxmlformats.org/officeDocument/2006/relationships/image" Target="../media/image99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7.png"/><Relationship Id="rId4" Type="http://schemas.openxmlformats.org/officeDocument/2006/relationships/image" Target="../media/image98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8.png"/><Relationship Id="rId4" Type="http://schemas.openxmlformats.org/officeDocument/2006/relationships/image" Target="../media/image8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7.jpg"/><Relationship Id="rId4" Type="http://schemas.openxmlformats.org/officeDocument/2006/relationships/image" Target="../media/image91.jpg"/><Relationship Id="rId5" Type="http://schemas.openxmlformats.org/officeDocument/2006/relationships/image" Target="../media/image9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github.com/cool4uma/UART_Terminal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s://app.meshcore.nz/" TargetMode="External"/><Relationship Id="rId4" Type="http://schemas.openxmlformats.org/officeDocument/2006/relationships/image" Target="../media/image11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app.meshcore.nz/" TargetMode="External"/><Relationship Id="rId4" Type="http://schemas.openxmlformats.org/officeDocument/2006/relationships/image" Target="../media/image10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8.png"/><Relationship Id="rId4" Type="http://schemas.openxmlformats.org/officeDocument/2006/relationships/image" Target="../media/image9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2.png"/><Relationship Id="rId4" Type="http://schemas.openxmlformats.org/officeDocument/2006/relationships/image" Target="../media/image9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0.png"/><Relationship Id="rId4" Type="http://schemas.openxmlformats.org/officeDocument/2006/relationships/image" Target="../media/image9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s://flasher.meshcore.co.uk/" TargetMode="External"/><Relationship Id="rId4" Type="http://schemas.openxmlformats.org/officeDocument/2006/relationships/image" Target="../media/image10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hyperlink" Target="https://flasher.meshcore.co.uk/" TargetMode="Externa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s://www.meshcore.fr/" TargetMode="External"/><Relationship Id="rId4" Type="http://schemas.openxmlformats.org/officeDocument/2006/relationships/image" Target="../media/image11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gaulix.fr/" TargetMode="External"/><Relationship Id="rId4" Type="http://schemas.openxmlformats.org/officeDocument/2006/relationships/image" Target="../media/image100.png"/><Relationship Id="rId5" Type="http://schemas.openxmlformats.org/officeDocument/2006/relationships/image" Target="../media/image10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discord.gg/rjVJbauAUX" TargetMode="External"/><Relationship Id="rId4" Type="http://schemas.openxmlformats.org/officeDocument/2006/relationships/hyperlink" Target="http://www.retia.io" TargetMode="External"/><Relationship Id="rId5" Type="http://schemas.openxmlformats.org/officeDocument/2006/relationships/hyperlink" Target="http://www.nugget.dev" TargetMode="External"/><Relationship Id="rId6" Type="http://schemas.openxmlformats.org/officeDocument/2006/relationships/hyperlink" Target="http://www.hack.gay" TargetMode="External"/><Relationship Id="rId7" Type="http://schemas.openxmlformats.org/officeDocument/2006/relationships/image" Target="../media/image1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750975" y="3427313"/>
            <a:ext cx="6169800" cy="740100"/>
          </a:xfrm>
          <a:prstGeom prst="rect">
            <a:avLst/>
          </a:prstGeom>
          <a:effectLst>
            <a:outerShdw blurRad="57150" rotWithShape="0" algn="bl" dir="5400000" dist="38100">
              <a:srgbClr val="9900FF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674EA7"/>
                </a:solidFill>
              </a:rPr>
              <a:t>Mesh Networks For Beginners </a:t>
            </a:r>
            <a:endParaRPr sz="3100">
              <a:solidFill>
                <a:srgbClr val="674EA7"/>
              </a:solidFill>
            </a:endParaRPr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487100" y="4192475"/>
            <a:ext cx="6169800" cy="5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Set Up Your First Meshcore &amp; Meshtastic Node!</a:t>
            </a:r>
            <a:endParaRPr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12495" l="0" r="0" t="12503"/>
          <a:stretch/>
        </p:blipFill>
        <p:spPr>
          <a:xfrm>
            <a:off x="160450" y="3458825"/>
            <a:ext cx="1740575" cy="13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5125" y="152400"/>
            <a:ext cx="4190623" cy="33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World Mapping</a:t>
            </a:r>
            <a:endParaRPr/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meshtastic.liamcottle.net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Uses local MQTT collectors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2350" y="0"/>
            <a:ext cx="5121674" cy="27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25" y="2125891"/>
            <a:ext cx="5121674" cy="29184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5237925" y="2818350"/>
            <a:ext cx="3777000" cy="21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Collector nodes forward observed nodes over internet to the map via MQTT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Blind spots, but I can track location of nodes over time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Tracked my flight!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Terms: Meshcore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11700" y="1152475"/>
            <a:ext cx="8655900" cy="3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Meshcore - Another Layer 3 </a:t>
            </a:r>
            <a:r>
              <a:rPr lang="en"/>
              <a:t>protocol</a:t>
            </a:r>
            <a:r>
              <a:rPr lang="en"/>
              <a:t> introduced in 2025, designed to be more </a:t>
            </a:r>
            <a:r>
              <a:rPr lang="en"/>
              <a:t>scalable and allow for more reliable direct messaging than Meshtastic</a:t>
            </a:r>
            <a:r>
              <a:rPr lang="en"/>
              <a:t> </a:t>
            </a:r>
            <a:endParaRPr/>
          </a:p>
        </p:txBody>
      </p:sp>
      <p:pic>
        <p:nvPicPr>
          <p:cNvPr id="137" name="Google Shape;137;p24" title="meshcor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575" y="2006750"/>
            <a:ext cx="5500026" cy="309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Meshcore Vs Meshtastic - Push vs Pull Telemetry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170550" y="1239650"/>
            <a:ext cx="5886600" cy="37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Meshtastic uses flood routing, all devices repeat traffic they hear by default</a:t>
            </a:r>
            <a:endParaRPr/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This is loud, many devices are transmitting and causes network traffic and congestion</a:t>
            </a:r>
            <a:endParaRPr/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Lots of unnecessary traffic in default networks</a:t>
            </a:r>
            <a:endParaRPr/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Maximum of 7 hops and no defined routes means low reliability for DM’s</a:t>
            </a:r>
            <a:br>
              <a:rPr lang="en"/>
            </a:b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Meshcore uses static routes, floods </a:t>
            </a:r>
            <a:r>
              <a:rPr lang="en"/>
              <a:t>only</a:t>
            </a:r>
            <a:r>
              <a:rPr lang="en"/>
              <a:t> when needed, only repeaters repeat packets they hear</a:t>
            </a:r>
            <a:endParaRPr/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Much more quiet because only repeaters send telemetry and repeat</a:t>
            </a:r>
            <a:endParaRPr/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Manually send adverts to be discovered</a:t>
            </a:r>
            <a:endParaRPr/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Remembering paths prevents unnecessary flooding and scales better  </a:t>
            </a:r>
            <a:endParaRPr/>
          </a:p>
        </p:txBody>
      </p:sp>
      <p:pic>
        <p:nvPicPr>
          <p:cNvPr id="144" name="Google Shape;144;p25" title="ChatGPT Image Nov 15, 2025, 02_45_1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6600" y="1710175"/>
            <a:ext cx="2782049" cy="18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on Meshtastic For 2026: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170550" y="1239650"/>
            <a:ext cx="5886600" cy="37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Meshtastic is using next-hop routing for DM’s!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Zero-hop (no </a:t>
            </a:r>
            <a:r>
              <a:rPr lang="en"/>
              <a:t>penalty) repeat for routers to extend range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Configure all settings via buttons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Fundamentals</a:t>
            </a:r>
            <a:endParaRPr/>
          </a:p>
        </p:txBody>
      </p:sp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Picking or building a node starts with understanding how they work!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Let’s go through what makes up a LoRa node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7" title="signal-2025-12-27-141932_004.jpeg"/>
          <p:cNvPicPr preferRelativeResize="0"/>
          <p:nvPr/>
        </p:nvPicPr>
        <p:blipFill rotWithShape="1">
          <a:blip r:embed="rId3">
            <a:alphaModFix/>
          </a:blip>
          <a:srcRect b="23944" l="11748" r="20188" t="17954"/>
          <a:stretch/>
        </p:blipFill>
        <p:spPr>
          <a:xfrm>
            <a:off x="6317150" y="1898350"/>
            <a:ext cx="2635899" cy="29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Terms: LoRa Radio Chips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8"/>
          <p:cNvSpPr txBox="1"/>
          <p:nvPr>
            <p:ph idx="1" type="body"/>
          </p:nvPr>
        </p:nvSpPr>
        <p:spPr>
          <a:xfrm>
            <a:off x="311700" y="1152475"/>
            <a:ext cx="8655900" cy="3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LoRa Chipset </a:t>
            </a:r>
            <a:r>
              <a:rPr lang="en"/>
              <a:t>- The LoRa radio chip that controls radio transmission, such as sx1262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3">
            <a:alphaModFix/>
          </a:blip>
          <a:srcRect b="3461" l="8236" r="14064" t="3238"/>
          <a:stretch/>
        </p:blipFill>
        <p:spPr>
          <a:xfrm>
            <a:off x="1240700" y="1947475"/>
            <a:ext cx="2089450" cy="282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 rotWithShape="1">
          <a:blip r:embed="rId4">
            <a:alphaModFix/>
          </a:blip>
          <a:srcRect b="3276" l="6125" r="6125" t="8424"/>
          <a:stretch/>
        </p:blipFill>
        <p:spPr>
          <a:xfrm>
            <a:off x="3965400" y="1947475"/>
            <a:ext cx="3146001" cy="28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Terms: Host Microcontroller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11700" y="1152475"/>
            <a:ext cx="8655900" cy="3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Host Microcontroller</a:t>
            </a:r>
            <a:r>
              <a:rPr lang="en"/>
              <a:t> - The “brains” that run Meshtastic, handle Bluetooth, Wi-Fi, &amp; Serial communication, &amp; interface with external hardware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 rotWithShape="1">
          <a:blip r:embed="rId3">
            <a:alphaModFix/>
          </a:blip>
          <a:srcRect b="2108" l="1298" r="1103" t="4224"/>
          <a:stretch/>
        </p:blipFill>
        <p:spPr>
          <a:xfrm>
            <a:off x="349100" y="2346750"/>
            <a:ext cx="4434775" cy="21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475" y="1935074"/>
            <a:ext cx="4023501" cy="29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Terms: Breakout Boards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11700" y="1152475"/>
            <a:ext cx="8655900" cy="3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Breakout board</a:t>
            </a:r>
            <a:r>
              <a:rPr lang="en"/>
              <a:t>: An expansion board designed to make a bare host or radio chip more useful, breaking out pins &amp; sometimes USB &amp; power management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 b="1"/>
          </a:p>
        </p:txBody>
      </p:sp>
      <p:pic>
        <p:nvPicPr>
          <p:cNvPr id="180" name="Google Shape;180;p30" title="Screenshot 2025-11-15 at 2.53.00 PM.png"/>
          <p:cNvPicPr preferRelativeResize="0"/>
          <p:nvPr/>
        </p:nvPicPr>
        <p:blipFill rotWithShape="1">
          <a:blip r:embed="rId3">
            <a:alphaModFix/>
          </a:blip>
          <a:srcRect b="0" l="7572" r="7154" t="0"/>
          <a:stretch/>
        </p:blipFill>
        <p:spPr>
          <a:xfrm>
            <a:off x="1147600" y="1968525"/>
            <a:ext cx="3264850" cy="294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 title="Screenshot 2025-11-15 at 2.51.53 PM.png"/>
          <p:cNvPicPr preferRelativeResize="0"/>
          <p:nvPr/>
        </p:nvPicPr>
        <p:blipFill rotWithShape="1">
          <a:blip r:embed="rId4">
            <a:alphaModFix/>
          </a:blip>
          <a:srcRect b="7175" l="0" r="0" t="1073"/>
          <a:stretch/>
        </p:blipFill>
        <p:spPr>
          <a:xfrm>
            <a:off x="5414000" y="1937500"/>
            <a:ext cx="3363800" cy="30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Terms: Nodes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311700" y="1152475"/>
            <a:ext cx="8655900" cy="3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LoRa Node</a:t>
            </a:r>
            <a:r>
              <a:rPr lang="en"/>
              <a:t>: A combination of LoRa radio &amp; host microcontroller. Together, they can run Meshtastic or Meshcore!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                Simple Node &lt;-------------------&gt; Complex Node</a:t>
            </a:r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3">
            <a:alphaModFix/>
          </a:blip>
          <a:srcRect b="21899" l="0" r="0" t="22406"/>
          <a:stretch/>
        </p:blipFill>
        <p:spPr>
          <a:xfrm>
            <a:off x="311700" y="2448600"/>
            <a:ext cx="4585500" cy="25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0060" y="2448600"/>
            <a:ext cx="3612242" cy="255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Host + Radio = Node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153050" y="1017725"/>
            <a:ext cx="79947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RP2040 Zero (host breakout)   +   RFM95 (radio breakout)     =    $5 Node</a:t>
            </a:r>
            <a:endParaRPr b="1"/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8683" y="1601225"/>
            <a:ext cx="3225055" cy="303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125" y="1601225"/>
            <a:ext cx="3047424" cy="30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/>
          <p:cNvPicPr preferRelativeResize="0"/>
          <p:nvPr/>
        </p:nvPicPr>
        <p:blipFill rotWithShape="1">
          <a:blip r:embed="rId5">
            <a:alphaModFix/>
          </a:blip>
          <a:srcRect b="7525" l="25492" r="13215" t="3634"/>
          <a:stretch/>
        </p:blipFill>
        <p:spPr>
          <a:xfrm>
            <a:off x="6860475" y="1502225"/>
            <a:ext cx="1971824" cy="35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we learning today?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724300" cy="37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Common &amp; custom types of LoRa Nodes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Legal &amp; practical considerations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LoRa &amp; Mesh networking fundamentals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Meshtastic vs Meshcore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How to set up new nodes for Meshtastic &amp; Meshcore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Configuring settings to join local community nets</a:t>
            </a:r>
            <a:endParaRPr sz="2100"/>
          </a:p>
        </p:txBody>
      </p:sp>
      <p:pic>
        <p:nvPicPr>
          <p:cNvPr id="69" name="Google Shape;69;p15" title="Screenshot 2025-11-15 at 2.34.3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826" y="502199"/>
            <a:ext cx="1827975" cy="11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7725" y="1760300"/>
            <a:ext cx="2220174" cy="116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Nodes for $15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496" y="0"/>
            <a:ext cx="4071501" cy="50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4767696" cy="3516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LoRa</a:t>
            </a:r>
            <a:endParaRPr/>
          </a:p>
        </p:txBody>
      </p:sp>
      <p:sp>
        <p:nvSpPr>
          <p:cNvPr id="211" name="Google Shape;211;p34"/>
          <p:cNvSpPr txBox="1"/>
          <p:nvPr>
            <p:ph idx="1" type="body"/>
          </p:nvPr>
        </p:nvSpPr>
        <p:spPr>
          <a:xfrm>
            <a:off x="311700" y="10852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LoRa stands for Long Range, alternative radio standard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Radios that operate</a:t>
            </a:r>
            <a:r>
              <a:rPr lang="en"/>
              <a:t> in unlicensed sub-GHz frequency bands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Slow </a:t>
            </a:r>
            <a:r>
              <a:rPr lang="en"/>
              <a:t>data rates but very long range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for webcam monitoring, but ideal for telemetry, chat, control signals</a:t>
            </a:r>
            <a:endParaRPr/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000" y="2510850"/>
            <a:ext cx="405765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LoRa special?</a:t>
            </a:r>
            <a:endParaRPr/>
          </a:p>
        </p:txBody>
      </p:sp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311700" y="1152475"/>
            <a:ext cx="872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Long range protocol uses up and down “chirps” to send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Chirp Spread Spectrum modulation helps packets survive noise &amp; interference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</a:t>
            </a:r>
            <a:r>
              <a:rPr lang="en"/>
              <a:t>uccessfully receive &amp; decode packets 20 dB below the noise level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Receiver sensitivity of a maximum of -149 dBm</a:t>
            </a:r>
            <a:endParaRPr/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77" y="3017262"/>
            <a:ext cx="4254300" cy="186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 rotWithShape="1">
          <a:blip r:embed="rId4">
            <a:alphaModFix/>
          </a:blip>
          <a:srcRect b="0" l="0" r="5723" t="0"/>
          <a:stretch/>
        </p:blipFill>
        <p:spPr>
          <a:xfrm>
            <a:off x="4443525" y="2765000"/>
            <a:ext cx="4641652" cy="21176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/>
        </p:nvSpPr>
        <p:spPr>
          <a:xfrm>
            <a:off x="4933400" y="4817700"/>
            <a:ext cx="34878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Source: interline.pl</a:t>
            </a:r>
            <a:endParaRPr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other devices can I use?</a:t>
            </a:r>
            <a:endParaRPr/>
          </a:p>
        </p:txBody>
      </p:sp>
      <p:sp>
        <p:nvSpPr>
          <p:cNvPr id="227" name="Google Shape;22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are some of the usual suspects:</a:t>
            </a:r>
            <a:br>
              <a:rPr lang="en"/>
            </a:br>
            <a:r>
              <a:rPr lang="en"/>
              <a:t>Heltec v3, Lilygo T-Deck, Rak Wireless Wizblock,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Lilygo T-Deck, Nibble, Nugget</a:t>
            </a:r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2966" y="2777525"/>
            <a:ext cx="1483193" cy="23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9" y="2777525"/>
            <a:ext cx="2144858" cy="23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7171" y="2777525"/>
            <a:ext cx="2018732" cy="23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777525"/>
            <a:ext cx="2547175" cy="23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6"/>
          <p:cNvPicPr preferRelativeResize="0"/>
          <p:nvPr/>
        </p:nvPicPr>
        <p:blipFill rotWithShape="1">
          <a:blip r:embed="rId7">
            <a:alphaModFix/>
          </a:blip>
          <a:srcRect b="30517" l="36761" r="45442" t="34639"/>
          <a:stretch/>
        </p:blipFill>
        <p:spPr>
          <a:xfrm>
            <a:off x="8206151" y="2704552"/>
            <a:ext cx="937848" cy="243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98110" y="311275"/>
            <a:ext cx="1845889" cy="24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>
            <p:ph type="title"/>
          </p:nvPr>
        </p:nvSpPr>
        <p:spPr>
          <a:xfrm>
            <a:off x="311700" y="8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Regional frequencies - Check your radios!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92" y="768525"/>
            <a:ext cx="8762709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7"/>
          <p:cNvSpPr txBox="1"/>
          <p:nvPr/>
        </p:nvSpPr>
        <p:spPr>
          <a:xfrm>
            <a:off x="167325" y="4842725"/>
            <a:ext cx="41190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</a:rPr>
              <a:t>image from  https://lowpowerlab.com</a:t>
            </a:r>
            <a:endParaRPr sz="11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>
            <p:ph type="title"/>
          </p:nvPr>
        </p:nvSpPr>
        <p:spPr>
          <a:xfrm>
            <a:off x="311700" y="8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Duty Cycles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38" title="signal-2026-03-07-211001_003.png"/>
          <p:cNvPicPr preferRelativeResize="0"/>
          <p:nvPr/>
        </p:nvPicPr>
        <p:blipFill rotWithShape="1">
          <a:blip r:embed="rId3">
            <a:alphaModFix/>
          </a:blip>
          <a:srcRect b="0" l="1322" r="2865" t="5419"/>
          <a:stretch/>
        </p:blipFill>
        <p:spPr>
          <a:xfrm>
            <a:off x="250425" y="1420963"/>
            <a:ext cx="8469751" cy="267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300 Custom Meshtastic Kits: The Nibble </a:t>
            </a:r>
            <a:endParaRPr/>
          </a:p>
        </p:txBody>
      </p:sp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 b="43924" l="16101" r="12780" t="25029"/>
          <a:stretch/>
        </p:blipFill>
        <p:spPr>
          <a:xfrm>
            <a:off x="1707200" y="2217075"/>
            <a:ext cx="3143100" cy="24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0300" y="1331637"/>
            <a:ext cx="4293699" cy="381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9"/>
          <p:cNvPicPr preferRelativeResize="0"/>
          <p:nvPr/>
        </p:nvPicPr>
        <p:blipFill rotWithShape="1">
          <a:blip r:embed="rId5">
            <a:alphaModFix/>
          </a:blip>
          <a:srcRect b="0" l="0" r="20211" t="0"/>
          <a:stretch/>
        </p:blipFill>
        <p:spPr>
          <a:xfrm>
            <a:off x="-2" y="1790100"/>
            <a:ext cx="1707200" cy="335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Nibble - The Original Cat Meshtastic Node Kit</a:t>
            </a:r>
            <a:endParaRPr/>
          </a:p>
        </p:txBody>
      </p:sp>
      <p:sp>
        <p:nvSpPr>
          <p:cNvPr id="260" name="Google Shape;260;p40"/>
          <p:cNvSpPr txBox="1"/>
          <p:nvPr>
            <p:ph idx="1" type="body"/>
          </p:nvPr>
        </p:nvSpPr>
        <p:spPr>
          <a:xfrm>
            <a:off x="311700" y="1152475"/>
            <a:ext cx="636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Combines RP2040 or ESP32s3 host with sx1276 radio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Designed to be soldered by beginners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Pick between RP2040 with serial only, or esp32s3 with Bluetooth &amp; Wi-Fi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Designed to fit 1 inch PCV pipe for outdoor placement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Pads for adding SPI or i2c sensor chains like bme280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RP2040 version can’t connect to iOS over serial, but serial works on Android, desktop, &amp; webapps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made 300 Nibbles at c3!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Sourced at Hackers On Planet Earth</a:t>
            </a:r>
            <a:endParaRPr/>
          </a:p>
        </p:txBody>
      </p:sp>
      <p:pic>
        <p:nvPicPr>
          <p:cNvPr id="261" name="Google Shape;261;p40"/>
          <p:cNvPicPr preferRelativeResize="0"/>
          <p:nvPr/>
        </p:nvPicPr>
        <p:blipFill rotWithShape="1">
          <a:blip r:embed="rId3">
            <a:alphaModFix/>
          </a:blip>
          <a:srcRect b="29501" l="36410" r="30224" t="33010"/>
          <a:stretch/>
        </p:blipFill>
        <p:spPr>
          <a:xfrm>
            <a:off x="6678025" y="1394975"/>
            <a:ext cx="2465974" cy="3679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Nibble - The Original Cat Meshtastic Node Kit</a:t>
            </a:r>
            <a:endParaRPr/>
          </a:p>
        </p:txBody>
      </p:sp>
      <p:pic>
        <p:nvPicPr>
          <p:cNvPr id="267" name="Google Shape;267;p41" title="kit.jpeg"/>
          <p:cNvPicPr preferRelativeResize="0"/>
          <p:nvPr/>
        </p:nvPicPr>
        <p:blipFill rotWithShape="1">
          <a:blip r:embed="rId3">
            <a:alphaModFix/>
          </a:blip>
          <a:srcRect b="0" l="2657" r="1439" t="0"/>
          <a:stretch/>
        </p:blipFill>
        <p:spPr>
          <a:xfrm>
            <a:off x="311700" y="1125200"/>
            <a:ext cx="5963023" cy="3868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1"/>
          <p:cNvSpPr txBox="1"/>
          <p:nvPr/>
        </p:nvSpPr>
        <p:spPr>
          <a:xfrm>
            <a:off x="6274725" y="1363050"/>
            <a:ext cx="2739600" cy="3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Make your own: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github.com/retiallc/nibble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Update: The Nibble Connect</a:t>
            </a:r>
            <a:endParaRPr/>
          </a:p>
        </p:txBody>
      </p:sp>
      <p:sp>
        <p:nvSpPr>
          <p:cNvPr id="274" name="Google Shape;274;p42"/>
          <p:cNvSpPr txBox="1"/>
          <p:nvPr>
            <p:ph idx="1" type="body"/>
          </p:nvPr>
        </p:nvSpPr>
        <p:spPr>
          <a:xfrm>
            <a:off x="150250" y="1152475"/>
            <a:ext cx="4728000" cy="38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feedback from C3, we created the Nibble Connect for our kids cyber camps: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Selected ESP32s3 Microcontroller (no more rp2040)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Upgraded to Seeed sx1262 LoRa Radio - software definable frequency &amp; more sensitive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SMD Female Pin Headers (not very breadboard friendly)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Mount for BME280 weather station sensor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42" title="Screenshot 2025-09-08 at 11.23.40 PM.png"/>
          <p:cNvPicPr preferRelativeResize="0"/>
          <p:nvPr/>
        </p:nvPicPr>
        <p:blipFill rotWithShape="1">
          <a:blip r:embed="rId3">
            <a:alphaModFix/>
          </a:blip>
          <a:srcRect b="4771" l="4916" r="0" t="3821"/>
          <a:stretch/>
        </p:blipFill>
        <p:spPr>
          <a:xfrm>
            <a:off x="5058300" y="578025"/>
            <a:ext cx="1970588" cy="417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2" title="Screenshot 2025-09-08 at 11.23.48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9629" y="578025"/>
            <a:ext cx="2099745" cy="417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2492850" y="1897181"/>
            <a:ext cx="6416400" cy="3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Am I?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24970" l="6238" r="7962" t="0"/>
          <a:stretch/>
        </p:blipFill>
        <p:spPr>
          <a:xfrm>
            <a:off x="0" y="2561150"/>
            <a:ext cx="5374576" cy="21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7150"/>
            <a:ext cx="5374577" cy="2353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5521700" y="136425"/>
            <a:ext cx="3496200" cy="48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Bonsoir! I’m Kody.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You can find me at 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www.hack.gay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I’m a security researcher who focuses on Wi-Fi and LoRa hacking, digital investigations, and electronics. 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I love teaching people how to get started with ethical hacking in person and on my YouTube channels:</a:t>
            </a:r>
            <a:endParaRPr sz="1600">
              <a:solidFill>
                <a:schemeClr val="lt2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" sz="1600">
                <a:solidFill>
                  <a:schemeClr val="lt2"/>
                </a:solidFill>
              </a:rPr>
              <a:t>Retia</a:t>
            </a:r>
            <a:endParaRPr sz="1600">
              <a:solidFill>
                <a:schemeClr val="lt2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" sz="1600">
                <a:solidFill>
                  <a:schemeClr val="lt2"/>
                </a:solidFill>
              </a:rPr>
              <a:t>Null Byte</a:t>
            </a:r>
            <a:endParaRPr sz="16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3" title="Screenshot 2025-08-15 at 9.47.23 AM.png"/>
          <p:cNvPicPr preferRelativeResize="0"/>
          <p:nvPr/>
        </p:nvPicPr>
        <p:blipFill rotWithShape="1">
          <a:blip r:embed="rId3">
            <a:alphaModFix/>
          </a:blip>
          <a:srcRect b="4345" l="17722" r="3896" t="3996"/>
          <a:stretch/>
        </p:blipFill>
        <p:spPr>
          <a:xfrm>
            <a:off x="5618674" y="0"/>
            <a:ext cx="3525327" cy="489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3" title="Screenshot 2025-08-15 at 9.47.11 AM.png"/>
          <p:cNvPicPr preferRelativeResize="0"/>
          <p:nvPr/>
        </p:nvPicPr>
        <p:blipFill rotWithShape="1">
          <a:blip r:embed="rId4">
            <a:alphaModFix/>
          </a:blip>
          <a:srcRect b="7463" l="13904" r="30233" t="16155"/>
          <a:stretch/>
        </p:blipFill>
        <p:spPr>
          <a:xfrm>
            <a:off x="0" y="967038"/>
            <a:ext cx="5618673" cy="392723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3"/>
          <p:cNvSpPr txBox="1"/>
          <p:nvPr>
            <p:ph type="title"/>
          </p:nvPr>
        </p:nvSpPr>
        <p:spPr>
          <a:xfrm>
            <a:off x="311700" y="277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Update: The Nibble Connect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Finally: Nibble Zero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4"/>
          <p:cNvSpPr txBox="1"/>
          <p:nvPr>
            <p:ph idx="1" type="body"/>
          </p:nvPr>
        </p:nvSpPr>
        <p:spPr>
          <a:xfrm>
            <a:off x="185600" y="1152475"/>
            <a:ext cx="4425600" cy="3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about a node that can use all the best features of Meshtastic &amp; Meshcore, plus work with Flipper Zero?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Also uses ESP32s3 &amp; sx1262 LoRa Radio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 buttons for region select &amp; sending canned messages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I2c mount for adding OLED screen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Flipper Zero and </a:t>
            </a:r>
            <a:r>
              <a:rPr lang="en"/>
              <a:t>Breadboard</a:t>
            </a:r>
            <a:r>
              <a:rPr lang="en"/>
              <a:t> </a:t>
            </a:r>
            <a:r>
              <a:rPr lang="en"/>
              <a:t>compatible</a:t>
            </a:r>
            <a:r>
              <a:rPr lang="en"/>
              <a:t> pin headers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Mount for BME280 weather station sensor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Neopixel tail</a:t>
            </a:r>
            <a:endParaRPr/>
          </a:p>
        </p:txBody>
      </p:sp>
      <p:pic>
        <p:nvPicPr>
          <p:cNvPr id="290" name="Google Shape;290;p44" title="signal-2025-12-13-22524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450" y="111925"/>
            <a:ext cx="4303474" cy="49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we make these?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5"/>
          <p:cNvSpPr txBox="1"/>
          <p:nvPr>
            <p:ph idx="1" type="body"/>
          </p:nvPr>
        </p:nvSpPr>
        <p:spPr>
          <a:xfrm>
            <a:off x="185600" y="1152475"/>
            <a:ext cx="5175900" cy="38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 friends and </a:t>
            </a:r>
            <a:r>
              <a:rPr lang="en"/>
              <a:t>volunteers at Null Space Labs</a:t>
            </a:r>
            <a:r>
              <a:rPr lang="en"/>
              <a:t> worked to create about 125 Nibbles for 39c3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software developers donated over 40 hours to get meshtastic, meshcore, &amp; Reticulum working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13 helpers soldered for over 100 </a:t>
            </a:r>
            <a:r>
              <a:rPr lang="en"/>
              <a:t>volunteer hours total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 hardware designers tested &amp; prototyped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Almost everyone was paid in hardware, pizza, or volunteered to build these for you!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had to pay 120% </a:t>
            </a:r>
            <a:r>
              <a:rPr lang="en"/>
              <a:t>tariff</a:t>
            </a:r>
            <a:r>
              <a:rPr lang="en"/>
              <a:t> on everything</a:t>
            </a:r>
            <a:endParaRPr/>
          </a:p>
        </p:txBody>
      </p:sp>
      <p:pic>
        <p:nvPicPr>
          <p:cNvPr id="297" name="Google Shape;297;p45" title="Screenshot 2025-12-29 at 11.03.2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1500" y="1497500"/>
            <a:ext cx="3703798" cy="214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Different Radio Types, Different Antennas!!!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03" name="Google Shape;303;p46"/>
          <p:cNvSpPr txBox="1"/>
          <p:nvPr>
            <p:ph idx="1" type="body"/>
          </p:nvPr>
        </p:nvSpPr>
        <p:spPr>
          <a:xfrm>
            <a:off x="1705950" y="3623550"/>
            <a:ext cx="2263800" cy="16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radio without IPEX connector is </a:t>
            </a:r>
            <a:r>
              <a:rPr b="1" lang="en">
                <a:solidFill>
                  <a:srgbClr val="FF0000"/>
                </a:solidFill>
              </a:rPr>
              <a:t>ONLY</a:t>
            </a:r>
            <a:r>
              <a:rPr lang="en"/>
              <a:t> connected via the antenna pin</a:t>
            </a:r>
            <a:endParaRPr/>
          </a:p>
        </p:txBody>
      </p:sp>
      <p:pic>
        <p:nvPicPr>
          <p:cNvPr id="304" name="Google Shape;304;p46" title="Screenshot 2026-01-03 at 11.57.47 AM.png"/>
          <p:cNvPicPr preferRelativeResize="0"/>
          <p:nvPr/>
        </p:nvPicPr>
        <p:blipFill rotWithShape="1">
          <a:blip r:embed="rId3">
            <a:alphaModFix/>
          </a:blip>
          <a:srcRect b="18127" l="0" r="0" t="0"/>
          <a:stretch/>
        </p:blipFill>
        <p:spPr>
          <a:xfrm>
            <a:off x="1736600" y="982250"/>
            <a:ext cx="4657600" cy="26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6"/>
          <p:cNvSpPr txBox="1"/>
          <p:nvPr/>
        </p:nvSpPr>
        <p:spPr>
          <a:xfrm>
            <a:off x="4046825" y="3681250"/>
            <a:ext cx="2526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The radio with IPEX connector is </a:t>
            </a:r>
            <a:r>
              <a:rPr b="1" lang="en" sz="1800">
                <a:solidFill>
                  <a:srgbClr val="FF0000"/>
                </a:solidFill>
              </a:rPr>
              <a:t>ONLY</a:t>
            </a:r>
            <a:r>
              <a:rPr lang="en" sz="1800">
                <a:solidFill>
                  <a:schemeClr val="lt2"/>
                </a:solidFill>
              </a:rPr>
              <a:t> connected via the IPEX connector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HOW TO ADD AN ANTENNA: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11" name="Google Shape;311;p47"/>
          <p:cNvSpPr txBox="1"/>
          <p:nvPr>
            <p:ph idx="1" type="body"/>
          </p:nvPr>
        </p:nvSpPr>
        <p:spPr>
          <a:xfrm>
            <a:off x="1705950" y="3681250"/>
            <a:ext cx="2405100" cy="15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0000"/>
                </a:solidFill>
              </a:rPr>
              <a:t>No IPEX?</a:t>
            </a:r>
            <a:br>
              <a:rPr lang="en"/>
            </a:br>
            <a:r>
              <a:rPr lang="en"/>
              <a:t>Connect antenna to the ANT1 pin, IPEX pad is disconnected</a:t>
            </a:r>
            <a:endParaRPr/>
          </a:p>
        </p:txBody>
      </p:sp>
      <p:sp>
        <p:nvSpPr>
          <p:cNvPr id="312" name="Google Shape;312;p47"/>
          <p:cNvSpPr txBox="1"/>
          <p:nvPr/>
        </p:nvSpPr>
        <p:spPr>
          <a:xfrm>
            <a:off x="4046825" y="3681250"/>
            <a:ext cx="2623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IPEX? </a:t>
            </a:r>
            <a:endParaRPr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Connect antenna to the IPEX connector, ANT pin is disconnected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313" name="Google Shape;313;p47" title="signal-2026-01-03-120513.jpeg"/>
          <p:cNvPicPr preferRelativeResize="0"/>
          <p:nvPr/>
        </p:nvPicPr>
        <p:blipFill rotWithShape="1">
          <a:blip r:embed="rId3">
            <a:alphaModFix/>
          </a:blip>
          <a:srcRect b="0" l="0" r="0" t="19028"/>
          <a:stretch/>
        </p:blipFill>
        <p:spPr>
          <a:xfrm>
            <a:off x="1751725" y="987276"/>
            <a:ext cx="4610299" cy="269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47"/>
          <p:cNvCxnSpPr/>
          <p:nvPr/>
        </p:nvCxnSpPr>
        <p:spPr>
          <a:xfrm flipH="1" rot="10800000">
            <a:off x="4232800" y="1936800"/>
            <a:ext cx="327000" cy="18150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5" name="Google Shape;315;p47"/>
          <p:cNvCxnSpPr/>
          <p:nvPr/>
        </p:nvCxnSpPr>
        <p:spPr>
          <a:xfrm rot="10800000">
            <a:off x="2698525" y="2467925"/>
            <a:ext cx="1500" cy="12903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6" name="Google Shape;316;p47"/>
          <p:cNvCxnSpPr/>
          <p:nvPr/>
        </p:nvCxnSpPr>
        <p:spPr>
          <a:xfrm flipH="1" rot="10800000">
            <a:off x="2154875" y="1786575"/>
            <a:ext cx="61200" cy="1952400"/>
          </a:xfrm>
          <a:prstGeom prst="straightConnector1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7" name="Google Shape;317;p47"/>
          <p:cNvCxnSpPr/>
          <p:nvPr/>
        </p:nvCxnSpPr>
        <p:spPr>
          <a:xfrm flipH="1" rot="10800000">
            <a:off x="4765125" y="2501250"/>
            <a:ext cx="320700" cy="1276200"/>
          </a:xfrm>
          <a:prstGeom prst="straightConnector1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8" name="Google Shape;318;p47"/>
          <p:cNvSpPr/>
          <p:nvPr/>
        </p:nvSpPr>
        <p:spPr>
          <a:xfrm>
            <a:off x="2617050" y="2157413"/>
            <a:ext cx="228600" cy="3537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7"/>
          <p:cNvSpPr/>
          <p:nvPr/>
        </p:nvSpPr>
        <p:spPr>
          <a:xfrm>
            <a:off x="4457700" y="1713388"/>
            <a:ext cx="228600" cy="3537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Flash Meshtastic - www.nugget.dev</a:t>
            </a:r>
            <a:endParaRPr/>
          </a:p>
        </p:txBody>
      </p:sp>
      <p:pic>
        <p:nvPicPr>
          <p:cNvPr id="325" name="Google Shape;325;p48" title="Screenshot 2025-12-27 at 2.21.50 PM.png"/>
          <p:cNvPicPr preferRelativeResize="0"/>
          <p:nvPr/>
        </p:nvPicPr>
        <p:blipFill rotWithShape="1">
          <a:blip r:embed="rId3">
            <a:alphaModFix/>
          </a:blip>
          <a:srcRect b="1591" l="0" r="0" t="6447"/>
          <a:stretch/>
        </p:blipFill>
        <p:spPr>
          <a:xfrm>
            <a:off x="311700" y="1152475"/>
            <a:ext cx="5892500" cy="349930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8"/>
          <p:cNvSpPr txBox="1"/>
          <p:nvPr/>
        </p:nvSpPr>
        <p:spPr>
          <a:xfrm>
            <a:off x="6541950" y="2116400"/>
            <a:ext cx="2368800" cy="26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In a Chrome based browser, open Nugget.dev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Via Chrome-Based Browser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9"/>
          <p:cNvSpPr txBox="1"/>
          <p:nvPr/>
        </p:nvSpPr>
        <p:spPr>
          <a:xfrm>
            <a:off x="311700" y="1124450"/>
            <a:ext cx="4941000" cy="3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Let’s Update!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Hold down the “B” button while plugging your Nibble into your computer via USB type C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Once plugged in, click “Connect your Nugget” and select your device.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If you’re not </a:t>
            </a:r>
            <a:r>
              <a:rPr lang="en" sz="1800">
                <a:solidFill>
                  <a:schemeClr val="lt2"/>
                </a:solidFill>
              </a:rPr>
              <a:t>sure</a:t>
            </a:r>
            <a:r>
              <a:rPr lang="en" sz="1800">
                <a:solidFill>
                  <a:schemeClr val="lt2"/>
                </a:solidFill>
              </a:rPr>
              <a:t> which it is, unplug and plug it back in to see it appear again.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333" name="Google Shape;333;p49" title="signal-2025-09-10-113820.jpeg"/>
          <p:cNvPicPr preferRelativeResize="0"/>
          <p:nvPr/>
        </p:nvPicPr>
        <p:blipFill rotWithShape="1">
          <a:blip r:embed="rId3">
            <a:alphaModFix/>
          </a:blip>
          <a:srcRect b="6664" l="0" r="0" t="27486"/>
          <a:stretch/>
        </p:blipFill>
        <p:spPr>
          <a:xfrm>
            <a:off x="5252675" y="1955175"/>
            <a:ext cx="3744600" cy="3146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Flashing is easy!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50"/>
          <p:cNvSpPr txBox="1"/>
          <p:nvPr/>
        </p:nvSpPr>
        <p:spPr>
          <a:xfrm>
            <a:off x="388850" y="1133275"/>
            <a:ext cx="83973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After selecting</a:t>
            </a:r>
            <a:r>
              <a:rPr lang="en" sz="1800">
                <a:solidFill>
                  <a:schemeClr val="lt2"/>
                </a:solidFill>
              </a:rPr>
              <a:t> your Nibble from the drop down menu of serial devices,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Select the “Meshtastic For Nibble Zero” 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Click program, unplug when complete!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340" name="Google Shape;340;p50" title="Screenshot 2025-12-28 at 12.06.11 PM.png"/>
          <p:cNvPicPr preferRelativeResize="0"/>
          <p:nvPr/>
        </p:nvPicPr>
        <p:blipFill rotWithShape="1">
          <a:blip r:embed="rId3">
            <a:alphaModFix/>
          </a:blip>
          <a:srcRect b="58601" l="0" r="0" t="0"/>
          <a:stretch/>
        </p:blipFill>
        <p:spPr>
          <a:xfrm>
            <a:off x="1346800" y="2571775"/>
            <a:ext cx="5844702" cy="247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Get Set Up With Meshtastic!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1"/>
          <p:cNvSpPr txBox="1"/>
          <p:nvPr/>
        </p:nvSpPr>
        <p:spPr>
          <a:xfrm>
            <a:off x="388850" y="1133275"/>
            <a:ext cx="4675500" cy="3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We’ll hand out antennas and get set up transmitting!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347" name="Google Shape;347;p51" title="signal-2025-12-15-205510_00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2425" y="29792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 for Heartbeat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2"/>
          <p:cNvSpPr txBox="1"/>
          <p:nvPr/>
        </p:nvSpPr>
        <p:spPr>
          <a:xfrm>
            <a:off x="388850" y="1133275"/>
            <a:ext cx="4337400" cy="3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When you plug your Nibble back in, it should turn on the screen after 10 seconds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It will NOT transmit until you select the correct region, so let’s do that!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In a chrome based browser, go to </a:t>
            </a:r>
            <a:r>
              <a:rPr b="1" lang="en" sz="1800" u="sng">
                <a:solidFill>
                  <a:schemeClr val="hlink"/>
                </a:solidFill>
                <a:hlinkClick r:id="rId3"/>
              </a:rPr>
              <a:t>https://client.meshtastic.org/</a:t>
            </a:r>
            <a:endParaRPr b="1" sz="1800">
              <a:solidFill>
                <a:schemeClr val="lt2"/>
              </a:solidFill>
            </a:endParaRPr>
          </a:p>
        </p:txBody>
      </p:sp>
      <p:pic>
        <p:nvPicPr>
          <p:cNvPr id="354" name="Google Shape;354;p52" title="Screenshot 2025-09-11 at 12.56.5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775" y="1017725"/>
            <a:ext cx="4387200" cy="321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point of Mesh Networks?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727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Bidirectional, encrypted off-grid communication over long distances 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Amplified by nearby nodes, regional networks can span 200+ miles 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Monitor sensors, track objects, control hardware remotely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Robust communication in areas with congested or </a:t>
            </a:r>
            <a:r>
              <a:rPr lang="en"/>
              <a:t>nonexistent</a:t>
            </a:r>
            <a:r>
              <a:rPr lang="en"/>
              <a:t> infrastructure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Ultra-low cost hardware makes nodes disposable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 Via Browser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3"/>
          <p:cNvSpPr txBox="1"/>
          <p:nvPr/>
        </p:nvSpPr>
        <p:spPr>
          <a:xfrm>
            <a:off x="83375" y="1133275"/>
            <a:ext cx="4980900" cy="3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Click on “New Connection” and select “Serial” from the menu of options.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2"/>
                </a:solidFill>
              </a:rPr>
              <a:t>You can also try Bluetooth here if you want.</a:t>
            </a:r>
            <a:endParaRPr i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Click “New device” and select your Nibble the same way you did to flash it.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It should appear, click it to enter the main menu!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361" name="Google Shape;361;p53" title="Screenshot 2026-03-07 at 9.43.5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1121" y="51350"/>
            <a:ext cx="2826925" cy="270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3" title="Screenshot 2026-03-07 at 9.44.10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675" y="2908876"/>
            <a:ext cx="3774925" cy="2042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Alt: Connect via Bluetooth with Smartphone App</a:t>
            </a:r>
            <a:endParaRPr/>
          </a:p>
        </p:txBody>
      </p:sp>
      <p:sp>
        <p:nvSpPr>
          <p:cNvPr id="368" name="Google Shape;368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Download the Meshtastic smartphone or Desktop 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 for your node short name via Bluetooth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Pair using the pin that appears on the screen</a:t>
            </a:r>
            <a:endParaRPr/>
          </a:p>
        </p:txBody>
      </p:sp>
      <p:pic>
        <p:nvPicPr>
          <p:cNvPr id="369" name="Google Shape;36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704" y="2253775"/>
            <a:ext cx="5580997" cy="294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601" y="2253786"/>
            <a:ext cx="2412725" cy="2940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Device Name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5"/>
          <p:cNvSpPr txBox="1"/>
          <p:nvPr/>
        </p:nvSpPr>
        <p:spPr>
          <a:xfrm>
            <a:off x="399325" y="1060000"/>
            <a:ext cx="4279500" cy="3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At the main menu, click “Change device name” and add a new name.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You can use emojis!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After you save, it will reboot with the new name.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377" name="Google Shape;377;p55" title="Screenshot 2025-09-11 at 12.59.32 AM.png"/>
          <p:cNvPicPr preferRelativeResize="0"/>
          <p:nvPr/>
        </p:nvPicPr>
        <p:blipFill rotWithShape="1">
          <a:blip r:embed="rId3">
            <a:alphaModFix/>
          </a:blip>
          <a:srcRect b="4095" l="0" r="0" t="0"/>
          <a:stretch/>
        </p:blipFill>
        <p:spPr>
          <a:xfrm>
            <a:off x="526400" y="2875300"/>
            <a:ext cx="3857175" cy="22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5" title="signal-2026-03-07-203055_005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5109" y="0"/>
            <a:ext cx="2737117" cy="510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Enable Our Radio!</a:t>
            </a:r>
            <a:endParaRPr/>
          </a:p>
        </p:txBody>
      </p:sp>
      <p:pic>
        <p:nvPicPr>
          <p:cNvPr id="384" name="Google Shape;38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9675" y="766777"/>
            <a:ext cx="3834325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850" y="1329788"/>
            <a:ext cx="5093626" cy="325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Region - Web or Buttons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7"/>
          <p:cNvSpPr txBox="1"/>
          <p:nvPr/>
        </p:nvSpPr>
        <p:spPr>
          <a:xfrm>
            <a:off x="125600" y="1060000"/>
            <a:ext cx="4285800" cy="3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You can use the screen &amp; buttons to set the region, or: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Click on Config, then LoRa.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Select the correct region and preset to MediumFast.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Also set the hop limit to 7.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Save, and your Nibble will reboot ready to transmit!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392" name="Google Shape;392;p57" title="Screenshot 2026-03-07 at 9.46.03 PM.png"/>
          <p:cNvPicPr preferRelativeResize="0"/>
          <p:nvPr/>
        </p:nvPicPr>
        <p:blipFill rotWithShape="1">
          <a:blip r:embed="rId3">
            <a:alphaModFix/>
          </a:blip>
          <a:srcRect b="843" l="0" r="31305" t="8528"/>
          <a:stretch/>
        </p:blipFill>
        <p:spPr>
          <a:xfrm>
            <a:off x="4572000" y="274467"/>
            <a:ext cx="4527024" cy="478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Paris: Mesh-IDF</a:t>
            </a:r>
            <a:endParaRPr/>
          </a:p>
        </p:txBody>
      </p:sp>
      <p:sp>
        <p:nvSpPr>
          <p:cNvPr id="398" name="Google Shape;398;p58"/>
          <p:cNvSpPr txBox="1"/>
          <p:nvPr>
            <p:ph idx="1" type="body"/>
          </p:nvPr>
        </p:nvSpPr>
        <p:spPr>
          <a:xfrm>
            <a:off x="311700" y="1152475"/>
            <a:ext cx="3757200" cy="37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https://wiki.mesh-idf.fr/fr/home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Meshtastic Medium Fast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Very active!</a:t>
            </a:r>
            <a:endParaRPr/>
          </a:p>
        </p:txBody>
      </p:sp>
      <p:pic>
        <p:nvPicPr>
          <p:cNvPr id="399" name="Google Shape;399;p58" title="signal-2026-03-07-203055_00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900" y="151050"/>
            <a:ext cx="2509874" cy="455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8" title="signal-2026-03-07-203055_003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3636" y="196475"/>
            <a:ext cx="2472090" cy="4507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transmitting! </a:t>
            </a:r>
            <a:endParaRPr/>
          </a:p>
        </p:txBody>
      </p:sp>
      <p:sp>
        <p:nvSpPr>
          <p:cNvPr id="406" name="Google Shape;406;p59"/>
          <p:cNvSpPr txBox="1"/>
          <p:nvPr>
            <p:ph idx="1" type="body"/>
          </p:nvPr>
        </p:nvSpPr>
        <p:spPr>
          <a:xfrm>
            <a:off x="311700" y="1152475"/>
            <a:ext cx="3380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to channel, primary channel, and type a message.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If you see “acknowledged,” another node has seen and retransmitted your message!</a:t>
            </a:r>
            <a:endParaRPr/>
          </a:p>
        </p:txBody>
      </p:sp>
      <p:pic>
        <p:nvPicPr>
          <p:cNvPr id="407" name="Google Shape;407;p59" title="Screenshot 2026-03-07 at 10.05.38 PM.png"/>
          <p:cNvPicPr preferRelativeResize="0"/>
          <p:nvPr/>
        </p:nvPicPr>
        <p:blipFill rotWithShape="1">
          <a:blip r:embed="rId3">
            <a:alphaModFix/>
          </a:blip>
          <a:srcRect b="7617" l="0" r="22402" t="3910"/>
          <a:stretch/>
        </p:blipFill>
        <p:spPr>
          <a:xfrm>
            <a:off x="3601153" y="593825"/>
            <a:ext cx="5510874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Explore Settings!</a:t>
            </a:r>
            <a:endParaRPr/>
          </a:p>
        </p:txBody>
      </p:sp>
      <p:pic>
        <p:nvPicPr>
          <p:cNvPr id="413" name="Google Shape;41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0" y="1170125"/>
            <a:ext cx="2353433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7773" y="286275"/>
            <a:ext cx="3185274" cy="24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0"/>
          <p:cNvPicPr preferRelativeResize="0"/>
          <p:nvPr/>
        </p:nvPicPr>
        <p:blipFill rotWithShape="1">
          <a:blip r:embed="rId5">
            <a:alphaModFix/>
          </a:blip>
          <a:srcRect b="0" l="0" r="29309" t="0"/>
          <a:stretch/>
        </p:blipFill>
        <p:spPr>
          <a:xfrm>
            <a:off x="2404975" y="2808775"/>
            <a:ext cx="6555023" cy="218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Device roles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61"/>
          <p:cNvPicPr preferRelativeResize="0"/>
          <p:nvPr/>
        </p:nvPicPr>
        <p:blipFill rotWithShape="1">
          <a:blip r:embed="rId3">
            <a:alphaModFix/>
          </a:blip>
          <a:srcRect b="0" l="0" r="72390" t="0"/>
          <a:stretch/>
        </p:blipFill>
        <p:spPr>
          <a:xfrm>
            <a:off x="409025" y="1075450"/>
            <a:ext cx="1809724" cy="398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1" title="Screenshot 2026-03-07 at 9.48.5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1325" y="142700"/>
            <a:ext cx="3755790" cy="49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device roles mean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2"/>
          <p:cNvSpPr txBox="1"/>
          <p:nvPr/>
        </p:nvSpPr>
        <p:spPr>
          <a:xfrm>
            <a:off x="6824375" y="3851175"/>
            <a:ext cx="22356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Surprise: changing to a router will turn off BLE!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29" name="Google Shape;429;p62" title="Screenshot 2026-03-07 at 9.49.20 PM.png"/>
          <p:cNvPicPr preferRelativeResize="0"/>
          <p:nvPr/>
        </p:nvPicPr>
        <p:blipFill rotWithShape="1">
          <a:blip r:embed="rId3">
            <a:alphaModFix/>
          </a:blip>
          <a:srcRect b="0" l="970" r="0" t="0"/>
          <a:stretch/>
        </p:blipFill>
        <p:spPr>
          <a:xfrm>
            <a:off x="173375" y="1017725"/>
            <a:ext cx="5400350" cy="40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cost of participating?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can make your own horrible nodes for $5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$70-$90 for a fancy node from China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$120+ for ruggedized, fully featured nodes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8634" l="4770" r="9282" t="2902"/>
          <a:stretch/>
        </p:blipFill>
        <p:spPr>
          <a:xfrm>
            <a:off x="5782225" y="790025"/>
            <a:ext cx="2765050" cy="356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Meshtastic LoRa Radio Profiles</a:t>
            </a:r>
            <a:endParaRPr/>
          </a:p>
        </p:txBody>
      </p:sp>
      <p:sp>
        <p:nvSpPr>
          <p:cNvPr id="435" name="Google Shape;435;p63"/>
          <p:cNvSpPr txBox="1"/>
          <p:nvPr>
            <p:ph idx="1" type="body"/>
          </p:nvPr>
        </p:nvSpPr>
        <p:spPr>
          <a:xfrm>
            <a:off x="311700" y="1152475"/>
            <a:ext cx="2803200" cy="37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Profiles: </a:t>
            </a:r>
            <a:r>
              <a:rPr lang="en"/>
              <a:t>condense</a:t>
            </a:r>
            <a:r>
              <a:rPr lang="en"/>
              <a:t> complex settings into common use cases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Trade-offs between long range or short range benefits (speed/range)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Often customized for conferences and events</a:t>
            </a:r>
            <a:endParaRPr/>
          </a:p>
        </p:txBody>
      </p:sp>
      <p:pic>
        <p:nvPicPr>
          <p:cNvPr id="436" name="Google Shape;43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025" y="953150"/>
            <a:ext cx="5938975" cy="419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Adding sensors &amp; hardware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64"/>
          <p:cNvSpPr txBox="1"/>
          <p:nvPr>
            <p:ph idx="1" type="body"/>
          </p:nvPr>
        </p:nvSpPr>
        <p:spPr>
          <a:xfrm>
            <a:off x="311700" y="1152475"/>
            <a:ext cx="495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</a:t>
            </a:r>
            <a:r>
              <a:rPr lang="en"/>
              <a:t>,motion, other sensors are easy!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Enable Telemetry module &amp; add common i2c sensors!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3" name="Google Shape;44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96250"/>
            <a:ext cx="5815873" cy="24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4" title="signal-2025-11-15-15532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2150" y="445025"/>
            <a:ext cx="2742424" cy="298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I2C Sensors Supported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759" y="0"/>
            <a:ext cx="488824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Modules (Part 1)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Google Shape;45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038" y="1178525"/>
            <a:ext cx="6515928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Modules (Part 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3" cy="357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8"/>
          <p:cNvSpPr txBox="1"/>
          <p:nvPr>
            <p:ph type="title"/>
          </p:nvPr>
        </p:nvSpPr>
        <p:spPr>
          <a:xfrm>
            <a:off x="311700" y="445025"/>
            <a:ext cx="401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Enable Serial Module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68" title="Screenshot 2026-01-03 at 12.27.22 PM.png"/>
          <p:cNvPicPr preferRelativeResize="0"/>
          <p:nvPr/>
        </p:nvPicPr>
        <p:blipFill rotWithShape="1">
          <a:blip r:embed="rId3">
            <a:alphaModFix/>
          </a:blip>
          <a:srcRect b="0" l="0" r="33092" t="0"/>
          <a:stretch/>
        </p:blipFill>
        <p:spPr>
          <a:xfrm>
            <a:off x="4323227" y="0"/>
            <a:ext cx="482077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8"/>
          <p:cNvSpPr txBox="1"/>
          <p:nvPr/>
        </p:nvSpPr>
        <p:spPr>
          <a:xfrm>
            <a:off x="243700" y="1148000"/>
            <a:ext cx="3918600" cy="38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Open the Nibble’s Serial Module in Meshtastic and apply these settings: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Enable Serial Module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Set </a:t>
            </a:r>
            <a:r>
              <a:rPr lang="en" sz="1800">
                <a:solidFill>
                  <a:schemeClr val="lt2"/>
                </a:solidFill>
              </a:rPr>
              <a:t>Receive</a:t>
            </a:r>
            <a:r>
              <a:rPr lang="en" sz="1800">
                <a:solidFill>
                  <a:schemeClr val="lt2"/>
                </a:solidFill>
              </a:rPr>
              <a:t> Pin to 44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Set Transmit Pin to 43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Set Baud Rate to 115200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Set “Mode” to “Textmsg”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Set Up For Our Flipper!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69"/>
          <p:cNvSpPr txBox="1"/>
          <p:nvPr/>
        </p:nvSpPr>
        <p:spPr>
          <a:xfrm>
            <a:off x="365550" y="1327550"/>
            <a:ext cx="3508200" cy="3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On your Flipper app, Download the UART Terminal app.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It’s usually included in Momentum and Unleashed firmware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76" name="Google Shape;476;p69" title="signal-2026-01-03-12372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9750" y="289429"/>
            <a:ext cx="3508201" cy="4741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Plug In And Power 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70"/>
          <p:cNvSpPr txBox="1"/>
          <p:nvPr/>
        </p:nvSpPr>
        <p:spPr>
          <a:xfrm>
            <a:off x="365550" y="1327550"/>
            <a:ext cx="3668400" cy="3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Plug your Nibble into your Flipper.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To power your Nibble: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Either plug in your Flipper to power, or go to the GPIO app and set “5V on GPIO” to “on”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If it won’t load, make sure you flashed the most recent firmware.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83" name="Google Shape;483;p70" title="Screenshot 2026-01-03 at 12.43.36 PM.png"/>
          <p:cNvPicPr preferRelativeResize="0"/>
          <p:nvPr/>
        </p:nvPicPr>
        <p:blipFill rotWithShape="1">
          <a:blip r:embed="rId3">
            <a:alphaModFix/>
          </a:blip>
          <a:srcRect b="20629" l="0" r="0" t="0"/>
          <a:stretch/>
        </p:blipFill>
        <p:spPr>
          <a:xfrm>
            <a:off x="4103100" y="2809050"/>
            <a:ext cx="4965450" cy="20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70" title="signal-2026-01-03-110509.jpeg"/>
          <p:cNvPicPr preferRelativeResize="0"/>
          <p:nvPr/>
        </p:nvPicPr>
        <p:blipFill rotWithShape="1">
          <a:blip r:embed="rId4">
            <a:alphaModFix/>
          </a:blip>
          <a:srcRect b="7244" l="46285" r="4548" t="0"/>
          <a:stretch/>
        </p:blipFill>
        <p:spPr>
          <a:xfrm>
            <a:off x="4976775" y="138575"/>
            <a:ext cx="3065574" cy="256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UART Terminal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71"/>
          <p:cNvSpPr txBox="1"/>
          <p:nvPr/>
        </p:nvSpPr>
        <p:spPr>
          <a:xfrm>
            <a:off x="365550" y="1327550"/>
            <a:ext cx="3668400" cy="3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Under Setup, make sure the baud rate is set to 115200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Select “Open Port” and hit the reset button (R) on your Nibble.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You should see serial output appear on the screen!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This means it’s set up correctly.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91" name="Google Shape;491;p71" title="Screenshot 2026-01-03 at 12.46.3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875" y="211058"/>
            <a:ext cx="4234361" cy="220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71" title="signal-2026-01-03-123302.jpeg"/>
          <p:cNvPicPr preferRelativeResize="0"/>
          <p:nvPr/>
        </p:nvPicPr>
        <p:blipFill rotWithShape="1">
          <a:blip r:embed="rId4">
            <a:alphaModFix/>
          </a:blip>
          <a:srcRect b="4302" l="0" r="0" t="6076"/>
          <a:stretch/>
        </p:blipFill>
        <p:spPr>
          <a:xfrm>
            <a:off x="4693775" y="2481975"/>
            <a:ext cx="3732551" cy="261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A Message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72"/>
          <p:cNvSpPr txBox="1"/>
          <p:nvPr/>
        </p:nvSpPr>
        <p:spPr>
          <a:xfrm>
            <a:off x="365550" y="1327550"/>
            <a:ext cx="4175100" cy="3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Select “Send Command”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Type out your message and hit “save”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Your message is sent! You should see it on other Meshtastic devices.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99" name="Google Shape;499;p72" title="signal-2026-01-03-123343.jpeg"/>
          <p:cNvPicPr preferRelativeResize="0"/>
          <p:nvPr/>
        </p:nvPicPr>
        <p:blipFill rotWithShape="1">
          <a:blip r:embed="rId3">
            <a:alphaModFix/>
          </a:blip>
          <a:srcRect b="14137" l="0" r="0" t="44405"/>
          <a:stretch/>
        </p:blipFill>
        <p:spPr>
          <a:xfrm>
            <a:off x="4699425" y="109075"/>
            <a:ext cx="3546151" cy="15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2" title="signal-2026-01-03-123319.jpeg"/>
          <p:cNvPicPr preferRelativeResize="0"/>
          <p:nvPr/>
        </p:nvPicPr>
        <p:blipFill rotWithShape="1">
          <a:blip r:embed="rId4">
            <a:alphaModFix/>
          </a:blip>
          <a:srcRect b="4261" l="12449" r="18160" t="49270"/>
          <a:stretch/>
        </p:blipFill>
        <p:spPr>
          <a:xfrm>
            <a:off x="4699425" y="1727788"/>
            <a:ext cx="3493825" cy="179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2" title="signal-2026-01-03-123243.jpeg"/>
          <p:cNvPicPr preferRelativeResize="0"/>
          <p:nvPr/>
        </p:nvPicPr>
        <p:blipFill rotWithShape="1">
          <a:blip r:embed="rId5">
            <a:alphaModFix/>
          </a:blip>
          <a:srcRect b="9190" l="6207" r="13083" t="17292"/>
          <a:stretch/>
        </p:blipFill>
        <p:spPr>
          <a:xfrm>
            <a:off x="4882013" y="3601225"/>
            <a:ext cx="3180976" cy="14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we make with this?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655900" cy="3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3377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65"/>
              <a:buChar char="●"/>
            </a:pPr>
            <a:r>
              <a:rPr lang="en" sz="1965"/>
              <a:t>Off-grid chatting between devices in remote areas (backwoods)</a:t>
            </a:r>
            <a:endParaRPr sz="1965"/>
          </a:p>
          <a:p>
            <a:pPr indent="-353377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65"/>
              <a:buChar char="●"/>
            </a:pPr>
            <a:r>
              <a:rPr lang="en" sz="1965"/>
              <a:t>Communication in areas with congested service (concerts, raves)</a:t>
            </a:r>
            <a:endParaRPr sz="1965"/>
          </a:p>
          <a:p>
            <a:pPr indent="-353377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65"/>
              <a:buChar char="●"/>
            </a:pPr>
            <a:r>
              <a:rPr lang="en" sz="1965"/>
              <a:t>I</a:t>
            </a:r>
            <a:r>
              <a:rPr lang="en" sz="1965"/>
              <a:t>nter-vehicle communication (vehicles, boats, &amp; aircraft)</a:t>
            </a:r>
            <a:endParaRPr sz="1965"/>
          </a:p>
          <a:p>
            <a:pPr indent="-353377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65"/>
              <a:buChar char="●"/>
            </a:pPr>
            <a:r>
              <a:rPr lang="en" sz="1965"/>
              <a:t>Encrypted</a:t>
            </a:r>
            <a:r>
              <a:rPr lang="en" sz="1965"/>
              <a:t> d</a:t>
            </a:r>
            <a:r>
              <a:rPr lang="en" sz="1965"/>
              <a:t>isaster/</a:t>
            </a:r>
            <a:r>
              <a:rPr lang="en" sz="1965"/>
              <a:t>emergency</a:t>
            </a:r>
            <a:r>
              <a:rPr lang="en" sz="1965"/>
              <a:t> response</a:t>
            </a:r>
            <a:endParaRPr sz="1965"/>
          </a:p>
          <a:p>
            <a:pPr indent="-353377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65"/>
              <a:buChar char="●"/>
            </a:pPr>
            <a:r>
              <a:rPr lang="en" sz="1965"/>
              <a:t>Map and military intelligence sharing</a:t>
            </a:r>
            <a:endParaRPr sz="1965"/>
          </a:p>
          <a:p>
            <a:pPr indent="-353377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65"/>
              <a:buChar char="●"/>
            </a:pPr>
            <a:r>
              <a:rPr lang="en" sz="1965"/>
              <a:t>Remote Sensor telemetry (presence, </a:t>
            </a:r>
            <a:r>
              <a:rPr lang="en" sz="1965"/>
              <a:t>environmental)</a:t>
            </a:r>
            <a:endParaRPr sz="1965"/>
          </a:p>
          <a:p>
            <a:pPr indent="-353377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65"/>
              <a:buChar char="●"/>
            </a:pPr>
            <a:r>
              <a:rPr lang="en" sz="1965"/>
              <a:t>GPS Tracking of moving nodes</a:t>
            </a:r>
            <a:endParaRPr sz="1965"/>
          </a:p>
          <a:p>
            <a:pPr indent="-353377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65"/>
              <a:buChar char="●"/>
            </a:pPr>
            <a:r>
              <a:rPr lang="en" sz="1965"/>
              <a:t>Anti-</a:t>
            </a:r>
            <a:r>
              <a:rPr lang="en" sz="1965"/>
              <a:t>satellite warfare resilience </a:t>
            </a:r>
            <a:r>
              <a:rPr lang="en" sz="1965"/>
              <a:t> </a:t>
            </a:r>
            <a:endParaRPr sz="1965"/>
          </a:p>
          <a:p>
            <a:pPr indent="-353377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65"/>
              <a:buChar char="●"/>
            </a:pPr>
            <a:r>
              <a:rPr lang="en" sz="1965"/>
              <a:t>Remote control of hardware: vehicles, </a:t>
            </a:r>
            <a:r>
              <a:rPr lang="en" sz="1965"/>
              <a:t>ambient</a:t>
            </a:r>
            <a:r>
              <a:rPr lang="en" sz="1965"/>
              <a:t> lighting, flashes</a:t>
            </a:r>
            <a:endParaRPr sz="196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96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965"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1152" y="128050"/>
            <a:ext cx="872125" cy="16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5094" y="1958575"/>
            <a:ext cx="1336256" cy="168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6200" y="3849600"/>
            <a:ext cx="716099" cy="103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Replies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73"/>
          <p:cNvSpPr txBox="1"/>
          <p:nvPr/>
        </p:nvSpPr>
        <p:spPr>
          <a:xfrm>
            <a:off x="365550" y="1327550"/>
            <a:ext cx="3649200" cy="3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Replies you </a:t>
            </a:r>
            <a:r>
              <a:rPr lang="en" sz="1800">
                <a:solidFill>
                  <a:schemeClr val="lt2"/>
                </a:solidFill>
              </a:rPr>
              <a:t>receive</a:t>
            </a:r>
            <a:r>
              <a:rPr lang="en" sz="1800">
                <a:solidFill>
                  <a:schemeClr val="lt2"/>
                </a:solidFill>
              </a:rPr>
              <a:t> will appear on the screen of your Flipper!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508" name="Google Shape;508;p73" title="signal-2026-01-03-123222.jpeg"/>
          <p:cNvPicPr preferRelativeResize="0"/>
          <p:nvPr/>
        </p:nvPicPr>
        <p:blipFill rotWithShape="1">
          <a:blip r:embed="rId3">
            <a:alphaModFix/>
          </a:blip>
          <a:srcRect b="0" l="6609" r="8775" t="0"/>
          <a:stretch/>
        </p:blipFill>
        <p:spPr>
          <a:xfrm>
            <a:off x="4207669" y="34550"/>
            <a:ext cx="4912105" cy="510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to go </a:t>
            </a:r>
            <a:r>
              <a:rPr lang="en"/>
              <a:t>further</a:t>
            </a:r>
            <a:r>
              <a:rPr lang="en"/>
              <a:t>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74"/>
          <p:cNvSpPr txBox="1"/>
          <p:nvPr/>
        </p:nvSpPr>
        <p:spPr>
          <a:xfrm>
            <a:off x="365550" y="1327550"/>
            <a:ext cx="5861700" cy="3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https://github.com/cool4uma/UART_Terminal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Remote control app is open source, you can improve and refine it for whatever use case you want!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Meshtastic </a:t>
            </a:r>
            <a:r>
              <a:rPr lang="en"/>
              <a:t>Alternatives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Meshcore - Routes more like Tor, does not use flood routing and establishes circuits for DM’s. Uses less </a:t>
            </a:r>
            <a:r>
              <a:rPr lang="en"/>
              <a:t>bandwidth</a:t>
            </a:r>
            <a:r>
              <a:rPr lang="en"/>
              <a:t> for communication.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Reticulum</a:t>
            </a:r>
            <a:r>
              <a:rPr lang="en"/>
              <a:t> - A</a:t>
            </a:r>
            <a:r>
              <a:rPr lang="en"/>
              <a:t> cryptography-based networking stack for building local and wide-area networks with readily available hardware, including Wi-Fi and LoRa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21" name="Google Shape;52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9875" y="2986775"/>
            <a:ext cx="7054126" cy="19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86775"/>
            <a:ext cx="2089875" cy="208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Set Up Meshcore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76"/>
          <p:cNvSpPr txBox="1"/>
          <p:nvPr>
            <p:ph idx="1" type="body"/>
          </p:nvPr>
        </p:nvSpPr>
        <p:spPr>
          <a:xfrm>
            <a:off x="311700" y="1146350"/>
            <a:ext cx="4959900" cy="34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Paris, Meshcore is finding more and more use!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Let’s set up Meshcore and join!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Download the MeshCore app for your smartphone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29" name="Google Shape;529;p76" title="Screenshot 2026-03-07 at 9.50.4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700" y="727050"/>
            <a:ext cx="3567600" cy="3543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Flash on Nugget.dev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77"/>
          <p:cNvSpPr txBox="1"/>
          <p:nvPr>
            <p:ph idx="1" type="body"/>
          </p:nvPr>
        </p:nvSpPr>
        <p:spPr>
          <a:xfrm>
            <a:off x="397600" y="1152500"/>
            <a:ext cx="8353800" cy="36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Flashing is the same process as before on Nugget.dev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Hold down the “B” button of your Nibble while plugging 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On Nugget.dev from a chrome browser, click “Connect your Nugget” and select your device from the drop-down menu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Select “</a:t>
            </a:r>
            <a:r>
              <a:rPr b="1" lang="en"/>
              <a:t>Nibble Zero Meshcore Companion</a:t>
            </a:r>
            <a:r>
              <a:rPr lang="en"/>
              <a:t>” from the firmware list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Click “Program” and unplug when your device is done flashing.</a:t>
            </a:r>
            <a:endParaRPr/>
          </a:p>
        </p:txBody>
      </p:sp>
      <p:pic>
        <p:nvPicPr>
          <p:cNvPr id="536" name="Google Shape;536;p77" title="Screenshot 2025-12-29 at 11.24.5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600" y="3376225"/>
            <a:ext cx="5610925" cy="16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Plug In Your Device &amp; Connect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78"/>
          <p:cNvSpPr txBox="1"/>
          <p:nvPr>
            <p:ph idx="1" type="body"/>
          </p:nvPr>
        </p:nvSpPr>
        <p:spPr>
          <a:xfrm>
            <a:off x="397600" y="1152500"/>
            <a:ext cx="8353800" cy="36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Plug in your flashed device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It will start up and show a bluetooth pairing PIN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Connect to your device on your smartphone or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https://app.meshcore.nz/</a:t>
            </a:r>
            <a:endParaRPr/>
          </a:p>
        </p:txBody>
      </p:sp>
      <p:pic>
        <p:nvPicPr>
          <p:cNvPr id="543" name="Google Shape;543;p78" title="Screenshot 2025-11-15 at 4.35.50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9250" y="2641950"/>
            <a:ext cx="5817775" cy="230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Pair Via Bluetooth &amp; Open Settings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79"/>
          <p:cNvSpPr txBox="1"/>
          <p:nvPr>
            <p:ph idx="1" type="body"/>
          </p:nvPr>
        </p:nvSpPr>
        <p:spPr>
          <a:xfrm>
            <a:off x="397600" y="1152500"/>
            <a:ext cx="8353800" cy="36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https://app.meshcore.nz/</a:t>
            </a:r>
            <a:r>
              <a:rPr lang="en"/>
              <a:t> or the app, select your device and pair using the bluetooth pin. </a:t>
            </a:r>
            <a:r>
              <a:rPr b="1" lang="en"/>
              <a:t>**YOU MAY NEED TO FORGET THE DEVICE IN BLUETOOTH SETTINGS FOR THIS TO WORK**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Click the gear icon for settings</a:t>
            </a:r>
            <a:endParaRPr b="1"/>
          </a:p>
        </p:txBody>
      </p:sp>
      <p:pic>
        <p:nvPicPr>
          <p:cNvPr id="550" name="Google Shape;550;p79" title="Screenshot 2025-11-15 at 4.43.0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9601" y="2205375"/>
            <a:ext cx="4911098" cy="28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 To </a:t>
            </a:r>
            <a:r>
              <a:rPr lang="en"/>
              <a:t>Gaulix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6" name="Google Shape;556;p80" title="Screenshot 2026-03-07 at 9.36.2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0" cy="358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 To G</a:t>
            </a:r>
            <a:r>
              <a:rPr lang="en"/>
              <a:t>aulix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81"/>
          <p:cNvSpPr txBox="1"/>
          <p:nvPr>
            <p:ph idx="1" type="body"/>
          </p:nvPr>
        </p:nvSpPr>
        <p:spPr>
          <a:xfrm>
            <a:off x="397600" y="1017725"/>
            <a:ext cx="5144100" cy="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Set your radio settings: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563" name="Google Shape;563;p81" title="Screenshot 2026-03-07 at 9.33.1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00" y="1815475"/>
            <a:ext cx="4581525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81" title="Screenshot 2026-03-07 at 9.35.1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6086" y="503525"/>
            <a:ext cx="5906565" cy="9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Hit Save, Advertise, &amp; Say Hi!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82"/>
          <p:cNvSpPr txBox="1"/>
          <p:nvPr>
            <p:ph idx="1" type="body"/>
          </p:nvPr>
        </p:nvSpPr>
        <p:spPr>
          <a:xfrm>
            <a:off x="505000" y="1379913"/>
            <a:ext cx="5506200" cy="12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Click the “Advert - Flood Routed” to advertise your node to other devices in the area! You’ll automatically add contacts you see.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Try sending a message in the public chat!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571" name="Google Shape;571;p82" title="signal-2025-11-15-140504_0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300" y="2995200"/>
            <a:ext cx="4689601" cy="201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2" title="signal-2025-11-15-140504_00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153" y="0"/>
            <a:ext cx="24888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Terms: LoRa Radio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1152475"/>
            <a:ext cx="8655900" cy="3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LoRa - The long range radio standard we use to transmit, encoding data </a:t>
            </a:r>
            <a:r>
              <a:rPr lang="en"/>
              <a:t>using up and down chirps</a:t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b="35271" l="0" r="0" t="0"/>
          <a:stretch/>
        </p:blipFill>
        <p:spPr>
          <a:xfrm>
            <a:off x="657388" y="1952042"/>
            <a:ext cx="7964524" cy="273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Meshcore Tools To Explore: Trace Path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83"/>
          <p:cNvSpPr txBox="1"/>
          <p:nvPr>
            <p:ph idx="1" type="body"/>
          </p:nvPr>
        </p:nvSpPr>
        <p:spPr>
          <a:xfrm>
            <a:off x="311700" y="1103794"/>
            <a:ext cx="2173800" cy="31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Trace a route between nodes using a map or text interface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579" name="Google Shape;579;p83" title="signal-2025-11-15-140504_0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5175" y="1017725"/>
            <a:ext cx="2828000" cy="305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83" title="signal-2025-11-15-140504_00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5475" y="1017716"/>
            <a:ext cx="2938701" cy="3794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Meshcore Tools To Explore: Line of Sight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84"/>
          <p:cNvSpPr txBox="1"/>
          <p:nvPr>
            <p:ph idx="1" type="body"/>
          </p:nvPr>
        </p:nvSpPr>
        <p:spPr>
          <a:xfrm>
            <a:off x="311700" y="1103800"/>
            <a:ext cx="2456100" cy="31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Check line of sight between node locations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Also see all </a:t>
            </a:r>
            <a:r>
              <a:rPr lang="en" sz="1500">
                <a:solidFill>
                  <a:schemeClr val="dk1"/>
                </a:solidFill>
              </a:rPr>
              <a:t>received</a:t>
            </a:r>
            <a:r>
              <a:rPr lang="en" sz="1500">
                <a:solidFill>
                  <a:schemeClr val="dk1"/>
                </a:solidFill>
              </a:rPr>
              <a:t> messages in RX log!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587" name="Google Shape;587;p84" title="signal-2025-11-15-140504_0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202" y="218900"/>
            <a:ext cx="2582574" cy="50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84" title="signal-2025-11-15-140504_0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0350" y="1256025"/>
            <a:ext cx="1839590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Meshcore Repeater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85"/>
          <p:cNvSpPr txBox="1"/>
          <p:nvPr>
            <p:ph idx="1" type="body"/>
          </p:nvPr>
        </p:nvSpPr>
        <p:spPr>
          <a:xfrm>
            <a:off x="311700" y="1103800"/>
            <a:ext cx="3757200" cy="31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Want to flash a Meshcore Repeater?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Put your Nibble into boot mode and visit Nugget.dev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Erase your device, select the Nibble Meshcore Repeater &amp; flash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Unplug your device and plug it back in, then go to: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 u="sng">
                <a:solidFill>
                  <a:schemeClr val="hlink"/>
                </a:solidFill>
                <a:hlinkClick r:id="rId3"/>
              </a:rPr>
              <a:t>https://flasher.meshcore.co.uk/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595" name="Google Shape;595;p85" title="Screenshot 2025-11-15 at 5.03.1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4250" y="1332250"/>
            <a:ext cx="4977050" cy="165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Up Repeater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86"/>
          <p:cNvSpPr txBox="1"/>
          <p:nvPr>
            <p:ph idx="1" type="body"/>
          </p:nvPr>
        </p:nvSpPr>
        <p:spPr>
          <a:xfrm>
            <a:off x="311700" y="1103800"/>
            <a:ext cx="7281600" cy="4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Plug in your Nibble, and then select “Repeater Setup” On: </a:t>
            </a:r>
            <a:r>
              <a:rPr lang="en" sz="1500" u="sng">
                <a:solidFill>
                  <a:schemeClr val="hlink"/>
                </a:solidFill>
                <a:hlinkClick r:id="rId3"/>
              </a:rPr>
              <a:t>https://flasher.meshcore.co.uk/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Set the name and password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Change the radio settings to:</a:t>
            </a:r>
            <a:br>
              <a:rPr lang="en" sz="1500">
                <a:solidFill>
                  <a:schemeClr val="dk1"/>
                </a:solidFill>
              </a:rPr>
            </a:br>
            <a:br>
              <a:rPr lang="en" sz="1500">
                <a:solidFill>
                  <a:schemeClr val="dk1"/>
                </a:solidFill>
              </a:rPr>
            </a:br>
            <a:r>
              <a:rPr b="1" lang="en" sz="1500">
                <a:solidFill>
                  <a:schemeClr val="dk1"/>
                </a:solidFill>
              </a:rPr>
              <a:t>EU/UK Narrow Preset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Frequenz: 869.618 MHz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Bandbreite: 62.5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Spreading Factor: 8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Coding Rate: 8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Save, and click </a:t>
            </a:r>
            <a:r>
              <a:rPr b="1" lang="en" sz="1500">
                <a:solidFill>
                  <a:schemeClr val="dk1"/>
                </a:solidFill>
              </a:rPr>
              <a:t>“Send Advert”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Configure Remotely Via Password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87"/>
          <p:cNvSpPr txBox="1"/>
          <p:nvPr>
            <p:ph idx="1" type="body"/>
          </p:nvPr>
        </p:nvSpPr>
        <p:spPr>
          <a:xfrm>
            <a:off x="311700" y="1103800"/>
            <a:ext cx="4996800" cy="4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You can connect to your repeater via the password you set from another Meshtastic companion node.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Find the repeater in your contacts and select </a:t>
            </a:r>
            <a:r>
              <a:rPr b="1" lang="en" sz="1500">
                <a:solidFill>
                  <a:schemeClr val="dk1"/>
                </a:solidFill>
              </a:rPr>
              <a:t>“Manage”</a:t>
            </a:r>
            <a:r>
              <a:rPr lang="en" sz="1500">
                <a:solidFill>
                  <a:schemeClr val="dk1"/>
                </a:solidFill>
              </a:rPr>
              <a:t>.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Enter the password you set and you’ll be able to access settings.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608" name="Google Shape;608;p87" title="signal-2025-11-15-171013.png"/>
          <p:cNvPicPr preferRelativeResize="0"/>
          <p:nvPr/>
        </p:nvPicPr>
        <p:blipFill rotWithShape="1">
          <a:blip r:embed="rId3">
            <a:alphaModFix/>
          </a:blip>
          <a:srcRect b="0" l="0" r="0" t="7970"/>
          <a:stretch/>
        </p:blipFill>
        <p:spPr>
          <a:xfrm>
            <a:off x="6651873" y="0"/>
            <a:ext cx="2492126" cy="510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Regional Mesh Nets!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88"/>
          <p:cNvSpPr txBox="1"/>
          <p:nvPr>
            <p:ph idx="1" type="body"/>
          </p:nvPr>
        </p:nvSpPr>
        <p:spPr>
          <a:xfrm>
            <a:off x="311700" y="1103800"/>
            <a:ext cx="4996800" cy="4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Start advertising and transmitting, you should see repeaters start to appear.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Find settings on: </a:t>
            </a:r>
            <a:r>
              <a:rPr lang="en" sz="1500" u="sng">
                <a:solidFill>
                  <a:schemeClr val="hlink"/>
                </a:solidFill>
                <a:hlinkClick r:id="rId3"/>
              </a:rPr>
              <a:t>https://www.meshcore.fr/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615" name="Google Shape;615;p88" title="Screenshot 2026-03-07 at 8.36.1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225" y="587772"/>
            <a:ext cx="4111724" cy="19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France: Gaulix</a:t>
            </a:r>
            <a:endParaRPr/>
          </a:p>
        </p:txBody>
      </p:sp>
      <p:sp>
        <p:nvSpPr>
          <p:cNvPr id="621" name="Google Shape;621;p89"/>
          <p:cNvSpPr txBox="1"/>
          <p:nvPr>
            <p:ph idx="1" type="body"/>
          </p:nvPr>
        </p:nvSpPr>
        <p:spPr>
          <a:xfrm>
            <a:off x="311700" y="1017725"/>
            <a:ext cx="3757200" cy="37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https://gaulix.fr/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Very long range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Highly coordinated</a:t>
            </a:r>
            <a:endParaRPr/>
          </a:p>
        </p:txBody>
      </p:sp>
      <p:pic>
        <p:nvPicPr>
          <p:cNvPr id="622" name="Google Shape;622;p89" title="signal-2026-03-07-211001_0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824" y="2114253"/>
            <a:ext cx="3357901" cy="299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89" title="signal-2026-03-07-211001.png"/>
          <p:cNvPicPr preferRelativeResize="0"/>
          <p:nvPr/>
        </p:nvPicPr>
        <p:blipFill rotWithShape="1">
          <a:blip r:embed="rId5">
            <a:alphaModFix/>
          </a:blip>
          <a:srcRect b="0" l="0" r="0" t="1351"/>
          <a:stretch/>
        </p:blipFill>
        <p:spPr>
          <a:xfrm>
            <a:off x="5815150" y="220925"/>
            <a:ext cx="3062500" cy="476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 a friend!</a:t>
            </a:r>
            <a:endParaRPr/>
          </a:p>
        </p:txBody>
      </p:sp>
      <p:sp>
        <p:nvSpPr>
          <p:cNvPr id="629" name="Google Shape;629;p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kits on Retia.io and discounts for instructors teaching classes!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Nuggets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Add-ons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Online classes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0" name="Google Shape;63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226" y="1687776"/>
            <a:ext cx="5388575" cy="288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91"/>
          <p:cNvSpPr txBox="1"/>
          <p:nvPr>
            <p:ph type="title"/>
          </p:nvPr>
        </p:nvSpPr>
        <p:spPr>
          <a:xfrm>
            <a:off x="311700" y="406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in Touch</a:t>
            </a:r>
            <a:endParaRPr/>
          </a:p>
        </p:txBody>
      </p:sp>
      <p:sp>
        <p:nvSpPr>
          <p:cNvPr id="636" name="Google Shape;636;p91"/>
          <p:cNvSpPr txBox="1"/>
          <p:nvPr>
            <p:ph idx="1" type="body"/>
          </p:nvPr>
        </p:nvSpPr>
        <p:spPr>
          <a:xfrm>
            <a:off x="311700" y="1227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Want to learn more? You can find us here: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Discord: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https://discord.gg/rjVJbauAUX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Store: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Retia.io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Nugget Flasher: 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Nugget.dev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My work: </a:t>
            </a:r>
            <a:r>
              <a:rPr lang="en" sz="1600" u="sng">
                <a:solidFill>
                  <a:schemeClr val="hlink"/>
                </a:solidFill>
                <a:hlinkClick r:id="rId6"/>
              </a:rPr>
              <a:t>www.hack.gay</a:t>
            </a:r>
            <a:endParaRPr sz="16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37" name="Google Shape;637;p91"/>
          <p:cNvPicPr preferRelativeResize="0"/>
          <p:nvPr/>
        </p:nvPicPr>
        <p:blipFill rotWithShape="1">
          <a:blip r:embed="rId7">
            <a:alphaModFix/>
          </a:blip>
          <a:srcRect b="25412" l="23553" r="12773" t="18578"/>
          <a:stretch/>
        </p:blipFill>
        <p:spPr>
          <a:xfrm>
            <a:off x="4985925" y="925213"/>
            <a:ext cx="4094100" cy="271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Terms: Meshtastic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655900" cy="3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Meshtastic - A protocol, with packets sent over LoRa, that allows for encrypted mesh networking primarily at Layer 3 (Network Layer) of the OSI model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6975" y="1959675"/>
            <a:ext cx="5246976" cy="300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Meshtastic?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Meshtastic adds encryption, managed flood routing, &amp; </a:t>
            </a:r>
            <a:r>
              <a:rPr lang="en"/>
              <a:t>convenient</a:t>
            </a:r>
            <a:r>
              <a:rPr lang="en"/>
              <a:t> apps to LoRa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Users control nodes via Bluetooth, Wi-Fi, or Serial connection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Managed</a:t>
            </a:r>
            <a:r>
              <a:rPr lang="en"/>
              <a:t> with iOS, Android, MacOS or Windows apps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also connect via any </a:t>
            </a:r>
            <a:r>
              <a:rPr lang="en"/>
              <a:t>chrome browser with WebSerial webapp!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Encrypts packets &amp; removes headaches of matching radio settings</a:t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 rotWithShape="1">
          <a:blip r:embed="rId3">
            <a:alphaModFix/>
          </a:blip>
          <a:srcRect b="27657" l="29137" r="28860" t="28576"/>
          <a:stretch/>
        </p:blipFill>
        <p:spPr>
          <a:xfrm>
            <a:off x="2651588" y="3042400"/>
            <a:ext cx="3840825" cy="210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